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8" r:id="rId3"/>
    <p:sldId id="270" r:id="rId4"/>
    <p:sldId id="271" r:id="rId5"/>
    <p:sldId id="283" r:id="rId6"/>
    <p:sldId id="272" r:id="rId7"/>
    <p:sldId id="273" r:id="rId8"/>
    <p:sldId id="274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5" r:id="rId18"/>
    <p:sldId id="290" r:id="rId19"/>
    <p:sldId id="286" r:id="rId20"/>
    <p:sldId id="287" r:id="rId21"/>
    <p:sldId id="288" r:id="rId22"/>
    <p:sldId id="289" r:id="rId23"/>
    <p:sldId id="267" r:id="rId24"/>
    <p:sldId id="268" r:id="rId25"/>
  </p:sldIdLst>
  <p:sldSz cx="12188825" cy="6858000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9F4515-93BF-4A50-B64F-EA430684150B}">
  <a:tblStyle styleId="{BB9F4515-93BF-4A50-B64F-EA430684150B}" styleName="Table_0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</a:t>
            </a:fld>
            <a:endParaRPr sz="1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</a:t>
            </a:fld>
            <a:endParaRPr sz="12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003255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2"/>
          <p:cNvGrpSpPr/>
          <p:nvPr/>
        </p:nvGrpSpPr>
        <p:grpSpPr>
          <a:xfrm>
            <a:off x="455612" y="830375"/>
            <a:ext cx="11353797" cy="360893"/>
            <a:chOff x="455612" y="830374"/>
            <a:chExt cx="11353797" cy="551233"/>
          </a:xfrm>
        </p:grpSpPr>
        <p:sp>
          <p:nvSpPr>
            <p:cNvPr id="25" name="Google Shape;25;p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40" name="Google Shape;40;p2"/>
          <p:cNvCxnSpPr/>
          <p:nvPr/>
        </p:nvCxnSpPr>
        <p:spPr>
          <a:xfrm rot="10800000">
            <a:off x="455612" y="144779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" name="Google Shape;41;p2"/>
          <p:cNvCxnSpPr/>
          <p:nvPr/>
        </p:nvCxnSpPr>
        <p:spPr>
          <a:xfrm rot="10800000">
            <a:off x="455612" y="119126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" name="Google Shape;42;p2"/>
          <p:cNvSpPr txBox="1"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cap="none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2"/>
          <p:cNvCxnSpPr/>
          <p:nvPr/>
        </p:nvCxnSpPr>
        <p:spPr>
          <a:xfrm rot="10800000">
            <a:off x="455611" y="831038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" name="Google Shape;45;p2"/>
          <p:cNvGrpSpPr/>
          <p:nvPr/>
        </p:nvGrpSpPr>
        <p:grpSpPr>
          <a:xfrm>
            <a:off x="455611" y="5661786"/>
            <a:ext cx="11353797" cy="360893"/>
            <a:chOff x="455612" y="830374"/>
            <a:chExt cx="11353797" cy="551233"/>
          </a:xfrm>
        </p:grpSpPr>
        <p:sp>
          <p:nvSpPr>
            <p:cNvPr id="46" name="Google Shape;46;p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455617" y="5410200"/>
            <a:ext cx="11353792" cy="616755"/>
            <a:chOff x="760415" y="7127111"/>
            <a:chExt cx="10286999" cy="1148707"/>
          </a:xfrm>
        </p:grpSpPr>
        <p:cxnSp>
          <p:nvCxnSpPr>
            <p:cNvPr id="62" name="Google Shape;62;p2"/>
            <p:cNvCxnSpPr/>
            <p:nvPr/>
          </p:nvCxnSpPr>
          <p:spPr>
            <a:xfrm>
              <a:off x="760416" y="8275818"/>
              <a:ext cx="10286997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760415" y="7127111"/>
              <a:ext cx="10286999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64" name="Google Shape;64;p2"/>
          <p:cNvCxnSpPr/>
          <p:nvPr/>
        </p:nvCxnSpPr>
        <p:spPr>
          <a:xfrm>
            <a:off x="455617" y="5666723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5" name="Google Shape;65;p2" descr="A logo with a cat 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821" y="1808031"/>
            <a:ext cx="3111879" cy="311187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4"/>
          <p:cNvGrpSpPr/>
          <p:nvPr/>
        </p:nvGrpSpPr>
        <p:grpSpPr>
          <a:xfrm>
            <a:off x="456096" y="825273"/>
            <a:ext cx="5812452" cy="1469999"/>
            <a:chOff x="457033" y="830370"/>
            <a:chExt cx="5812452" cy="2065186"/>
          </a:xfrm>
        </p:grpSpPr>
        <p:grpSp>
          <p:nvGrpSpPr>
            <p:cNvPr id="93" name="Google Shape;93;p4"/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94" name="Google Shape;94;p4"/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95" name="Google Shape;95;p4"/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98" name="Google Shape;98;p4"/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00" name="Google Shape;100;p4"/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101" name="Google Shape;101;p4"/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103" name="Google Shape;103;p4"/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6" name="Google Shape;106;p4"/>
          <p:cNvGrpSpPr/>
          <p:nvPr/>
        </p:nvGrpSpPr>
        <p:grpSpPr>
          <a:xfrm>
            <a:off x="455611" y="4572000"/>
            <a:ext cx="5812452" cy="1469999"/>
            <a:chOff x="457033" y="830370"/>
            <a:chExt cx="5812452" cy="2065186"/>
          </a:xfrm>
        </p:grpSpPr>
        <p:grpSp>
          <p:nvGrpSpPr>
            <p:cNvPr id="107" name="Google Shape;107;p4"/>
            <p:cNvGrpSpPr/>
            <p:nvPr/>
          </p:nvGrpSpPr>
          <p:grpSpPr>
            <a:xfrm>
              <a:off x="457033" y="830370"/>
              <a:ext cx="5812452" cy="2065186"/>
              <a:chOff x="8710542" y="4028386"/>
              <a:chExt cx="5280721" cy="1876260"/>
            </a:xfrm>
          </p:grpSpPr>
          <p:sp>
            <p:nvSpPr>
              <p:cNvPr id="108" name="Google Shape;108;p4"/>
              <p:cNvSpPr/>
              <p:nvPr/>
            </p:nvSpPr>
            <p:spPr>
              <a:xfrm>
                <a:off x="8710542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09" name="Google Shape;109;p4"/>
              <p:cNvGrpSpPr/>
              <p:nvPr/>
            </p:nvGrpSpPr>
            <p:grpSpPr>
              <a:xfrm>
                <a:off x="8720638" y="4038595"/>
                <a:ext cx="753919" cy="1414370"/>
                <a:chOff x="8720635" y="4038595"/>
                <a:chExt cx="794638" cy="1490760"/>
              </a:xfrm>
            </p:grpSpPr>
            <p:sp>
              <p:nvSpPr>
                <p:cNvPr id="110" name="Google Shape;110;p4"/>
                <p:cNvSpPr/>
                <p:nvPr/>
              </p:nvSpPr>
              <p:spPr>
                <a:xfrm rot="10800000">
                  <a:off x="8720635" y="4038595"/>
                  <a:ext cx="794638" cy="1490760"/>
                </a:xfrm>
                <a:prstGeom prst="triangle">
                  <a:avLst>
                    <a:gd name="adj" fmla="val 10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11" name="Google Shape;111;p4"/>
                <p:cNvSpPr/>
                <p:nvPr/>
              </p:nvSpPr>
              <p:spPr>
                <a:xfrm rot="10800000">
                  <a:off x="8728687" y="4045437"/>
                  <a:ext cx="298605" cy="49495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112" name="Google Shape;112;p4"/>
              <p:cNvSpPr/>
              <p:nvPr/>
            </p:nvSpPr>
            <p:spPr>
              <a:xfrm>
                <a:off x="9439065" y="4028386"/>
                <a:ext cx="1522674" cy="1832173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10161561" y="4045440"/>
                <a:ext cx="1522674" cy="1821960"/>
              </a:xfrm>
              <a:prstGeom prst="parallelogram">
                <a:avLst>
                  <a:gd name="adj" fmla="val 77188"/>
                </a:avLst>
              </a:prstGeom>
              <a:gradFill>
                <a:gsLst>
                  <a:gs pos="0">
                    <a:schemeClr val="dk2"/>
                  </a:gs>
                  <a:gs pos="100000">
                    <a:srgbClr val="00587C"/>
                  </a:gs>
                </a:gsLst>
                <a:lin ang="162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14" name="Google Shape;114;p4"/>
              <p:cNvGrpSpPr/>
              <p:nvPr/>
            </p:nvGrpSpPr>
            <p:grpSpPr>
              <a:xfrm>
                <a:off x="13172716" y="4417422"/>
                <a:ext cx="818547" cy="1487224"/>
                <a:chOff x="13190867" y="4398032"/>
                <a:chExt cx="829443" cy="1507020"/>
              </a:xfrm>
            </p:grpSpPr>
            <p:sp>
              <p:nvSpPr>
                <p:cNvPr id="115" name="Google Shape;115;p4"/>
                <p:cNvSpPr/>
                <p:nvPr/>
              </p:nvSpPr>
              <p:spPr>
                <a:xfrm>
                  <a:off x="13190867" y="4398032"/>
                  <a:ext cx="829442" cy="1469372"/>
                </a:xfrm>
                <a:prstGeom prst="triangle">
                  <a:avLst>
                    <a:gd name="adj" fmla="val 98888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rgbClr val="00587C"/>
                    </a:gs>
                  </a:gsLst>
                  <a:lin ang="162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16" name="Google Shape;116;p4"/>
                <p:cNvSpPr/>
                <p:nvPr/>
              </p:nvSpPr>
              <p:spPr>
                <a:xfrm>
                  <a:off x="13649993" y="5186464"/>
                  <a:ext cx="370317" cy="71858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117" name="Google Shape;117;p4"/>
            <p:cNvSpPr/>
            <p:nvPr/>
          </p:nvSpPr>
          <p:spPr>
            <a:xfrm>
              <a:off x="28892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720709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550954" y="849143"/>
              <a:ext cx="1675997" cy="2005419"/>
            </a:xfrm>
            <a:prstGeom prst="parallelogram">
              <a:avLst>
                <a:gd name="adj" fmla="val 77188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120" name="Google Shape;120;p4"/>
          <p:cNvCxnSpPr/>
          <p:nvPr/>
        </p:nvCxnSpPr>
        <p:spPr>
          <a:xfrm>
            <a:off x="6246813" y="831037"/>
            <a:ext cx="0" cy="519525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1" name="Google Shape;121;p4"/>
          <p:cNvGrpSpPr/>
          <p:nvPr/>
        </p:nvGrpSpPr>
        <p:grpSpPr>
          <a:xfrm>
            <a:off x="453810" y="2277215"/>
            <a:ext cx="5804109" cy="2302786"/>
            <a:chOff x="379667" y="2277215"/>
            <a:chExt cx="5651371" cy="2302786"/>
          </a:xfrm>
        </p:grpSpPr>
        <p:cxnSp>
          <p:nvCxnSpPr>
            <p:cNvPr id="122" name="Google Shape;122;p4"/>
            <p:cNvCxnSpPr/>
            <p:nvPr/>
          </p:nvCxnSpPr>
          <p:spPr>
            <a:xfrm rot="10800000">
              <a:off x="379667" y="2277215"/>
              <a:ext cx="5638801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4"/>
            <p:cNvCxnSpPr/>
            <p:nvPr/>
          </p:nvCxnSpPr>
          <p:spPr>
            <a:xfrm>
              <a:off x="392243" y="4580001"/>
              <a:ext cx="5638795" cy="0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24" name="Google Shape;124;p4"/>
          <p:cNvCxnSpPr/>
          <p:nvPr/>
        </p:nvCxnSpPr>
        <p:spPr>
          <a:xfrm rot="10800000">
            <a:off x="455611" y="831038"/>
            <a:ext cx="11353793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4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6775704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top title">
  <p:cSld name="Two content with top titl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38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body" idx="1"/>
          </p:nvPr>
        </p:nvSpPr>
        <p:spPr>
          <a:xfrm>
            <a:off x="987552" y="2304288"/>
            <a:ext cx="4645152" cy="341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2"/>
          </p:nvPr>
        </p:nvSpPr>
        <p:spPr>
          <a:xfrm>
            <a:off x="6702552" y="2304288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18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1"/>
          <p:cNvSpPr txBox="1">
            <a:spLocks noGrp="1"/>
          </p:cNvSpPr>
          <p:nvPr>
            <p:ph type="body" idx="1"/>
          </p:nvPr>
        </p:nvSpPr>
        <p:spPr>
          <a:xfrm>
            <a:off x="914400" y="2971800"/>
            <a:ext cx="4645152" cy="2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11"/>
          <p:cNvSpPr txBox="1">
            <a:spLocks noGrp="1"/>
          </p:cNvSpPr>
          <p:nvPr>
            <p:ph type="body" idx="2"/>
          </p:nvPr>
        </p:nvSpPr>
        <p:spPr>
          <a:xfrm>
            <a:off x="6784848" y="2971800"/>
            <a:ext cx="4645152" cy="2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66" name="Google Shape;266;p11"/>
          <p:cNvCxnSpPr/>
          <p:nvPr/>
        </p:nvCxnSpPr>
        <p:spPr>
          <a:xfrm>
            <a:off x="455617" y="2438400"/>
            <a:ext cx="11353779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7" name="Google Shape;267;p11"/>
          <p:cNvCxnSpPr/>
          <p:nvPr/>
        </p:nvCxnSpPr>
        <p:spPr>
          <a:xfrm>
            <a:off x="6254104" y="2438400"/>
            <a:ext cx="0" cy="3587889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1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1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 txBox="1">
            <a:spLocks noGrp="1"/>
          </p:cNvSpPr>
          <p:nvPr>
            <p:ph type="title"/>
          </p:nvPr>
        </p:nvSpPr>
        <p:spPr>
          <a:xfrm>
            <a:off x="455602" y="1197864"/>
            <a:ext cx="11353801" cy="239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2"/>
          <p:cNvSpPr txBox="1">
            <a:spLocks noGrp="1"/>
          </p:cNvSpPr>
          <p:nvPr>
            <p:ph type="subTitle" idx="1"/>
          </p:nvPr>
        </p:nvSpPr>
        <p:spPr>
          <a:xfrm>
            <a:off x="457200" y="3694176"/>
            <a:ext cx="11356848" cy="197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cap="none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73" name="Google Shape;273;p12"/>
          <p:cNvGrpSpPr/>
          <p:nvPr/>
        </p:nvGrpSpPr>
        <p:grpSpPr>
          <a:xfrm>
            <a:off x="455612" y="830375"/>
            <a:ext cx="11353797" cy="360893"/>
            <a:chOff x="455612" y="830374"/>
            <a:chExt cx="11353797" cy="551233"/>
          </a:xfrm>
        </p:grpSpPr>
        <p:sp>
          <p:nvSpPr>
            <p:cNvPr id="274" name="Google Shape;274;p1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289" name="Google Shape;289;p12"/>
          <p:cNvCxnSpPr/>
          <p:nvPr/>
        </p:nvCxnSpPr>
        <p:spPr>
          <a:xfrm rot="10800000">
            <a:off x="455612" y="1191269"/>
            <a:ext cx="11353791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12"/>
          <p:cNvCxnSpPr/>
          <p:nvPr/>
        </p:nvCxnSpPr>
        <p:spPr>
          <a:xfrm rot="10800000">
            <a:off x="455611" y="831038"/>
            <a:ext cx="11353793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1" name="Google Shape;291;p12"/>
          <p:cNvGrpSpPr/>
          <p:nvPr/>
        </p:nvGrpSpPr>
        <p:grpSpPr>
          <a:xfrm>
            <a:off x="455595" y="5663122"/>
            <a:ext cx="11353797" cy="360893"/>
            <a:chOff x="455612" y="830374"/>
            <a:chExt cx="11353797" cy="551233"/>
          </a:xfrm>
        </p:grpSpPr>
        <p:sp>
          <p:nvSpPr>
            <p:cNvPr id="292" name="Google Shape;292;p12"/>
            <p:cNvSpPr/>
            <p:nvPr/>
          </p:nvSpPr>
          <p:spPr>
            <a:xfrm>
              <a:off x="4556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1191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1953949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269910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3427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41894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497526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57563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652112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729455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8070296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8820828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9610013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5" name="Google Shape;305;p12"/>
            <p:cNvSpPr/>
            <p:nvPr/>
          </p:nvSpPr>
          <p:spPr>
            <a:xfrm>
              <a:off x="1042638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6" name="Google Shape;306;p12"/>
            <p:cNvSpPr/>
            <p:nvPr/>
          </p:nvSpPr>
          <p:spPr>
            <a:xfrm>
              <a:off x="11199812" y="830374"/>
              <a:ext cx="609597" cy="551233"/>
            </a:xfrm>
            <a:prstGeom prst="parallelogram">
              <a:avLst>
                <a:gd name="adj" fmla="val 53849"/>
              </a:avLst>
            </a:prstGeom>
            <a:gradFill>
              <a:gsLst>
                <a:gs pos="0">
                  <a:schemeClr val="dk2"/>
                </a:gs>
                <a:gs pos="100000">
                  <a:srgbClr val="00587C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07" name="Google Shape;307;p12"/>
          <p:cNvCxnSpPr/>
          <p:nvPr/>
        </p:nvCxnSpPr>
        <p:spPr>
          <a:xfrm>
            <a:off x="455617" y="5666723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8" name="Google Shape;308;p12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9" name="Google Shape;309;p12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2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bottom title">
  <p:cSld name="Two content with bottom titl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>
            <a:spLocks noGrp="1"/>
          </p:cNvSpPr>
          <p:nvPr>
            <p:ph type="title"/>
          </p:nvPr>
        </p:nvSpPr>
        <p:spPr>
          <a:xfrm>
            <a:off x="455602" y="4398263"/>
            <a:ext cx="9683496" cy="1572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body" idx="1"/>
          </p:nvPr>
        </p:nvSpPr>
        <p:spPr>
          <a:xfrm>
            <a:off x="987552" y="1188720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13"/>
          <p:cNvSpPr txBox="1">
            <a:spLocks noGrp="1"/>
          </p:cNvSpPr>
          <p:nvPr>
            <p:ph type="body" idx="2"/>
          </p:nvPr>
        </p:nvSpPr>
        <p:spPr>
          <a:xfrm>
            <a:off x="6702552" y="1188720"/>
            <a:ext cx="4645152" cy="299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3"/>
          <p:cNvSpPr/>
          <p:nvPr/>
        </p:nvSpPr>
        <p:spPr>
          <a:xfrm rot="10800000">
            <a:off x="10378860" y="4351368"/>
            <a:ext cx="414179" cy="1258812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10585951" y="4352034"/>
            <a:ext cx="986271" cy="1666288"/>
          </a:xfrm>
          <a:prstGeom prst="parallelogram">
            <a:avLst>
              <a:gd name="adj" fmla="val 59972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7" name="Google Shape;317;p13"/>
          <p:cNvCxnSpPr/>
          <p:nvPr/>
        </p:nvCxnSpPr>
        <p:spPr>
          <a:xfrm>
            <a:off x="6102350" y="831037"/>
            <a:ext cx="0" cy="3512363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8" name="Google Shape;318;p13"/>
          <p:cNvCxnSpPr/>
          <p:nvPr/>
        </p:nvCxnSpPr>
        <p:spPr>
          <a:xfrm>
            <a:off x="455617" y="4343400"/>
            <a:ext cx="11353787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9" name="Google Shape;319;p13"/>
          <p:cNvSpPr/>
          <p:nvPr/>
        </p:nvSpPr>
        <p:spPr>
          <a:xfrm>
            <a:off x="11374043" y="4759509"/>
            <a:ext cx="414179" cy="1258813"/>
          </a:xfrm>
          <a:prstGeom prst="triangle">
            <a:avLst>
              <a:gd name="adj" fmla="val 100000"/>
            </a:avLst>
          </a:prstGeom>
          <a:gradFill>
            <a:gsLst>
              <a:gs pos="0">
                <a:schemeClr val="dk2"/>
              </a:gs>
              <a:gs pos="100000">
                <a:srgbClr val="00587C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0" name="Google Shape;320;p13"/>
          <p:cNvCxnSpPr/>
          <p:nvPr/>
        </p:nvCxnSpPr>
        <p:spPr>
          <a:xfrm>
            <a:off x="10378445" y="4343400"/>
            <a:ext cx="1" cy="1682889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1" name="Google Shape;321;p13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table">
  <p:cSld name="Title, content, and table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"/>
          <p:cNvSpPr txBox="1">
            <a:spLocks noGrp="1"/>
          </p:cNvSpPr>
          <p:nvPr>
            <p:ph type="title"/>
          </p:nvPr>
        </p:nvSpPr>
        <p:spPr>
          <a:xfrm>
            <a:off x="455602" y="4361688"/>
            <a:ext cx="11356848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4"/>
          <p:cNvSpPr txBox="1">
            <a:spLocks noGrp="1"/>
          </p:cNvSpPr>
          <p:nvPr>
            <p:ph type="body" idx="1"/>
          </p:nvPr>
        </p:nvSpPr>
        <p:spPr>
          <a:xfrm>
            <a:off x="6675120" y="1225296"/>
            <a:ext cx="4645152" cy="2816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26" name="Google Shape;326;p14"/>
          <p:cNvCxnSpPr/>
          <p:nvPr/>
        </p:nvCxnSpPr>
        <p:spPr>
          <a:xfrm>
            <a:off x="6245008" y="831037"/>
            <a:ext cx="0" cy="3512363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" name="Google Shape;327;p14"/>
          <p:cNvCxnSpPr/>
          <p:nvPr/>
        </p:nvCxnSpPr>
        <p:spPr>
          <a:xfrm>
            <a:off x="455617" y="4343400"/>
            <a:ext cx="11353787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8" name="Google Shape;328;p14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4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5602" y="831036"/>
            <a:ext cx="11353801" cy="92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808412" y="6096000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31811" y="6113867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455612" y="381000"/>
            <a:ext cx="11353800" cy="6096000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5" name="Google Shape;15;p1"/>
          <p:cNvCxnSpPr/>
          <p:nvPr/>
        </p:nvCxnSpPr>
        <p:spPr>
          <a:xfrm rot="10800000">
            <a:off x="3786878" y="380996"/>
            <a:ext cx="0" cy="450707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3786874" y="6026289"/>
            <a:ext cx="0" cy="450706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" name="Google Shape;17;p1"/>
          <p:cNvGrpSpPr/>
          <p:nvPr/>
        </p:nvGrpSpPr>
        <p:grpSpPr>
          <a:xfrm>
            <a:off x="8456609" y="380998"/>
            <a:ext cx="3" cy="6095997"/>
            <a:chOff x="8456609" y="380998"/>
            <a:chExt cx="3" cy="6095997"/>
          </a:xfrm>
        </p:grpSpPr>
        <p:cxnSp>
          <p:nvCxnSpPr>
            <p:cNvPr id="18" name="Google Shape;18;p1"/>
            <p:cNvCxnSpPr/>
            <p:nvPr/>
          </p:nvCxnSpPr>
          <p:spPr>
            <a:xfrm>
              <a:off x="8456612" y="6026289"/>
              <a:ext cx="0" cy="450706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 rot="10800000">
              <a:off x="8456609" y="380998"/>
              <a:ext cx="0" cy="450039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0" name="Google Shape;20;p1"/>
          <p:cNvCxnSpPr/>
          <p:nvPr/>
        </p:nvCxnSpPr>
        <p:spPr>
          <a:xfrm rot="10800000">
            <a:off x="455611" y="831038"/>
            <a:ext cx="11353792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21;p1"/>
          <p:cNvCxnSpPr/>
          <p:nvPr/>
        </p:nvCxnSpPr>
        <p:spPr>
          <a:xfrm>
            <a:off x="455618" y="6026955"/>
            <a:ext cx="11353790" cy="0"/>
          </a:xfrm>
          <a:prstGeom prst="straightConnector1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1" descr="A white and blue 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56803" y="6099421"/>
            <a:ext cx="1065296" cy="3097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7" r:id="rId4"/>
    <p:sldLayoutId id="2147483658" r:id="rId5"/>
    <p:sldLayoutId id="2147483659" r:id="rId6"/>
    <p:sldLayoutId id="214748366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>
            <a:spLocks noGrp="1"/>
          </p:cNvSpPr>
          <p:nvPr>
            <p:ph type="title"/>
          </p:nvPr>
        </p:nvSpPr>
        <p:spPr>
          <a:xfrm>
            <a:off x="3803904" y="1984248"/>
            <a:ext cx="8001000" cy="23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 dirty="0"/>
              <a:t>Learning Tools Interoperability in Sakai-25</a:t>
            </a:r>
            <a:endParaRPr dirty="0"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1"/>
          </p:nvPr>
        </p:nvSpPr>
        <p:spPr>
          <a:xfrm>
            <a:off x="3803904" y="4379976"/>
            <a:ext cx="8001000" cy="103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Dr. Charles Severance, University of Michigan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Sakai PMC Chair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Learning Experiences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337" name="Google Shape;337;p15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  <p:sp>
        <p:nvSpPr>
          <p:cNvPr id="338" name="Google Shape;338;p15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2C0D-6FE8-3D96-AD1D-0F74556D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1.1 – Returning Grades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71E2A-030A-B60D-177A-909572D14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Even as LTI 1.0 was being published, the LTI 1.1 draft was in progress</a:t>
            </a:r>
          </a:p>
          <a:p>
            <a:r>
              <a:rPr lang="en-US" dirty="0"/>
              <a:t>XML based "Basic Outcomes"</a:t>
            </a:r>
          </a:p>
          <a:p>
            <a:r>
              <a:rPr lang="en-US" dirty="0"/>
              <a:t>LTI 1.1 in Sakai July, 2010</a:t>
            </a:r>
          </a:p>
          <a:p>
            <a:r>
              <a:rPr lang="en-US" dirty="0"/>
              <a:t>Spec released 12-March-2012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EE8B15-C46C-2B18-C84A-952E24F5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407434"/>
            <a:ext cx="5197443" cy="29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6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A59D-A459-2A48-89F5-4442219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Chuck as Part Time IMS Consultant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12D8F-6121-15BE-A184-BFE128F21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Certification suite for LTI 1.0 and 1.1</a:t>
            </a:r>
          </a:p>
          <a:p>
            <a:r>
              <a:rPr lang="en-US" dirty="0"/>
              <a:t>Open source reference implementation</a:t>
            </a:r>
          </a:p>
          <a:p>
            <a:r>
              <a:rPr lang="en-US" dirty="0"/>
              <a:t>Promoted spec compliance through the "IMS LTI Ring of Compliance"</a:t>
            </a:r>
          </a:p>
        </p:txBody>
      </p:sp>
      <p:pic>
        <p:nvPicPr>
          <p:cNvPr id="7" name="Picture 6" descr="A person getting a tattoo&#10;&#10;Description automatically generated">
            <a:extLst>
              <a:ext uri="{FF2B5EF4-FFF2-40B4-BE49-F238E27FC236}">
                <a16:creationId xmlns:a16="http://schemas.microsoft.com/office/drawing/2014/main" id="{C632ACE9-C44F-818D-1808-6F9082AE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849" y="2304288"/>
            <a:ext cx="4911424" cy="274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3D480C-3AFC-D4F3-2347-A83FD4960285}"/>
              </a:ext>
            </a:extLst>
          </p:cNvPr>
          <p:cNvSpPr txBox="1"/>
          <p:nvPr/>
        </p:nvSpPr>
        <p:spPr>
          <a:xfrm>
            <a:off x="7009100" y="5251621"/>
            <a:ext cx="4192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www.youtube.com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watch?v</a:t>
            </a:r>
            <a:r>
              <a:rPr lang="en-US" dirty="0">
                <a:solidFill>
                  <a:srgbClr val="FFFF00"/>
                </a:solidFill>
              </a:rPr>
              <a:t>=VY-Ogkc7Mnw</a:t>
            </a:r>
          </a:p>
        </p:txBody>
      </p:sp>
    </p:spTree>
    <p:extLst>
      <p:ext uri="{BB962C8B-B14F-4D97-AF65-F5344CB8AC3E}">
        <p14:creationId xmlns:p14="http://schemas.microsoft.com/office/powerpoint/2010/main" val="183275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4D338-3DAB-0BB8-89B5-AFC08A0D6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9AC1-F386-D3FA-AD58-EC633784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2.0 / Chuck Working for Blackboard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F85F-BC62-CD65-1E93-4DE18E059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2012 Blackboard bought Angel Learning and </a:t>
            </a:r>
            <a:r>
              <a:rPr lang="en-US" dirty="0" err="1"/>
              <a:t>MoodleRooms</a:t>
            </a:r>
            <a:endParaRPr lang="en-US" dirty="0"/>
          </a:p>
          <a:p>
            <a:r>
              <a:rPr lang="en-US" dirty="0"/>
              <a:t>Multi-LMS LOR – </a:t>
            </a:r>
            <a:r>
              <a:rPr lang="en-US" dirty="0" err="1"/>
              <a:t>xpLor</a:t>
            </a:r>
            <a:endParaRPr lang="en-US" dirty="0"/>
          </a:p>
          <a:p>
            <a:r>
              <a:rPr lang="en-US" dirty="0"/>
              <a:t>Blackboard supported work on Sakai, and </a:t>
            </a:r>
            <a:r>
              <a:rPr lang="en-US" dirty="0" err="1"/>
              <a:t>xpLor</a:t>
            </a:r>
            <a:r>
              <a:rPr lang="en-US" dirty="0"/>
              <a:t>, and LTI 2.0 2012-2014</a:t>
            </a:r>
          </a:p>
        </p:txBody>
      </p:sp>
      <p:pic>
        <p:nvPicPr>
          <p:cNvPr id="5" name="Picture 4" descr="A person with a lanyard around his neck&#10;&#10;Description automatically generated">
            <a:extLst>
              <a:ext uri="{FF2B5EF4-FFF2-40B4-BE49-F238E27FC236}">
                <a16:creationId xmlns:a16="http://schemas.microsoft.com/office/drawing/2014/main" id="{8E6CE801-8B7A-29EC-5B38-435D9E01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63875" y="4009644"/>
            <a:ext cx="2275097" cy="1699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5C6A94-3FF5-76AC-7FA1-0F7A8BE7F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710" y="4618360"/>
            <a:ext cx="2286000" cy="596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erson standing at a podium&#10;&#10;Description automatically generated">
            <a:extLst>
              <a:ext uri="{FF2B5EF4-FFF2-40B4-BE49-F238E27FC236}">
                <a16:creationId xmlns:a16="http://schemas.microsoft.com/office/drawing/2014/main" id="{9A100789-9452-0A67-5719-B457A18F9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59" y="2220923"/>
            <a:ext cx="2019300" cy="1346200"/>
          </a:xfrm>
          <a:prstGeom prst="rect">
            <a:avLst/>
          </a:prstGeom>
        </p:spPr>
      </p:pic>
      <p:pic>
        <p:nvPicPr>
          <p:cNvPr id="13" name="Picture 12" descr="A person standing in front of large screen&#10;&#10;Description automatically generated">
            <a:extLst>
              <a:ext uri="{FF2B5EF4-FFF2-40B4-BE49-F238E27FC236}">
                <a16:creationId xmlns:a16="http://schemas.microsoft.com/office/drawing/2014/main" id="{38AE708F-F9E7-96EB-462B-BDE960430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972" y="2016474"/>
            <a:ext cx="31623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9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7F5BA-D94E-AA6B-7D31-5E9EB0F03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0CBE-1049-5804-7699-73935759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2.0 #</a:t>
            </a:r>
            <a:r>
              <a:rPr lang="en-US" dirty="0" err="1"/>
              <a:t>FailToAdopt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8A2FC-EEF0-5AA4-C377-5CD479745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Pearson was the lead – excessively elegant</a:t>
            </a:r>
          </a:p>
          <a:p>
            <a:r>
              <a:rPr lang="en-US" dirty="0"/>
              <a:t>Sakai, Blackboard, Moodle, and Canvas implemented it</a:t>
            </a:r>
          </a:p>
          <a:p>
            <a:r>
              <a:rPr lang="en-US" dirty="0"/>
              <a:t>Little enthusiasm  from the tools</a:t>
            </a:r>
          </a:p>
          <a:p>
            <a:r>
              <a:rPr lang="en-US" dirty="0"/>
              <a:t>Removed from Sakai  in SAK-40065 (2018)</a:t>
            </a:r>
          </a:p>
        </p:txBody>
      </p:sp>
      <p:pic>
        <p:nvPicPr>
          <p:cNvPr id="5" name="Picture 4" descr="A person with a lanyard around his neck&#10;&#10;Description automatically generated">
            <a:extLst>
              <a:ext uri="{FF2B5EF4-FFF2-40B4-BE49-F238E27FC236}">
                <a16:creationId xmlns:a16="http://schemas.microsoft.com/office/drawing/2014/main" id="{DD0F4A45-B3DB-8FAF-10AF-F28DA082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50875" y="2484767"/>
            <a:ext cx="4083142" cy="30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CF19E-A219-C297-F1A4-08AA7399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A1C4-F9A2-48AF-D879-6DD23074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Dr. Chuck Dark Ages 2.0…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6F99F-D64D-E541-1A4A-87F9C1A6C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After LTI 2.0  failed, I was sad</a:t>
            </a:r>
          </a:p>
          <a:p>
            <a:r>
              <a:rPr lang="en-US" dirty="0"/>
              <a:t>Coursera / edX founded in 2013</a:t>
            </a:r>
          </a:p>
          <a:p>
            <a:r>
              <a:rPr lang="en-US" dirty="0"/>
              <a:t>Founding schools left Sakai for Canvas in 2015</a:t>
            </a:r>
          </a:p>
          <a:p>
            <a:r>
              <a:rPr lang="en-US" dirty="0"/>
              <a:t>From 2013-2015 I barely attended IMS meetings – PKI blah blah</a:t>
            </a:r>
          </a:p>
          <a:p>
            <a:endParaRPr lang="en-US" dirty="0"/>
          </a:p>
        </p:txBody>
      </p:sp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09917DDF-E712-7BA2-D651-06B83021D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16901" y="2450297"/>
            <a:ext cx="3410711" cy="2558033"/>
          </a:xfrm>
          <a:prstGeom prst="rect">
            <a:avLst/>
          </a:prstGeom>
        </p:spPr>
      </p:pic>
      <p:pic>
        <p:nvPicPr>
          <p:cNvPr id="8" name="Picture 7" descr="A person with a tattoo on their arm&#10;&#10;Description automatically generated">
            <a:extLst>
              <a:ext uri="{FF2B5EF4-FFF2-40B4-BE49-F238E27FC236}">
                <a16:creationId xmlns:a16="http://schemas.microsoft.com/office/drawing/2014/main" id="{0531979B-46B1-D456-5E96-A6753083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53" y="2876548"/>
            <a:ext cx="2357149" cy="17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D20FB-36B6-5232-1D12-13037450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8D6C-6A82-B3EE-CB84-5E1A585B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1.3: We Need a Better LTI 1.1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4C831-4911-7B2A-FA6B-910B5637A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2015, Canvas had extensive LTI 1.1 extensions</a:t>
            </a:r>
          </a:p>
          <a:p>
            <a:r>
              <a:rPr lang="en-US" dirty="0"/>
              <a:t>It was an existential moment for the LMS Market</a:t>
            </a:r>
          </a:p>
          <a:p>
            <a:r>
              <a:rPr lang="en-US" dirty="0"/>
              <a:t>Gave focus to the LTI 1.3 work</a:t>
            </a:r>
          </a:p>
          <a:p>
            <a:endParaRPr lang="en-US" dirty="0"/>
          </a:p>
        </p:txBody>
      </p:sp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E44C1B65-A283-A622-1C24-8D1C08DAA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16901" y="2450297"/>
            <a:ext cx="3410711" cy="2558033"/>
          </a:xfrm>
          <a:prstGeom prst="rect">
            <a:avLst/>
          </a:prstGeom>
        </p:spPr>
      </p:pic>
      <p:pic>
        <p:nvPicPr>
          <p:cNvPr id="8" name="Picture 7" descr="A person with a tattoo on their arm&#10;&#10;Description automatically generated">
            <a:extLst>
              <a:ext uri="{FF2B5EF4-FFF2-40B4-BE49-F238E27FC236}">
                <a16:creationId xmlns:a16="http://schemas.microsoft.com/office/drawing/2014/main" id="{EB1B0DA2-FAD8-31D5-34C4-136E40B8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53" y="2876548"/>
            <a:ext cx="2357149" cy="17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3504-D405-2F86-4AC9-46B5947F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1.3 Reaches Critical Mass…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D145D-9082-E936-396D-9A75C63B7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431" y="2149258"/>
            <a:ext cx="4645152" cy="34107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23-May-2018 I attended a hackathon and went from curmudgeon to fan</a:t>
            </a:r>
          </a:p>
          <a:p>
            <a:r>
              <a:rPr lang="en-US" dirty="0"/>
              <a:t>Martin Lennard (</a:t>
            </a:r>
            <a:r>
              <a:rPr lang="en-US" dirty="0" err="1"/>
              <a:t>TurnitIn</a:t>
            </a:r>
            <a:r>
              <a:rPr lang="en-US" dirty="0"/>
              <a:t>) wrote a free PHP reference implementation</a:t>
            </a:r>
          </a:p>
          <a:p>
            <a:r>
              <a:rPr lang="en-US" dirty="0"/>
              <a:t>Claude Vervoort [</a:t>
            </a:r>
            <a:r>
              <a:rPr lang="en-US" dirty="0" err="1"/>
              <a:t>Cengauge</a:t>
            </a:r>
            <a:r>
              <a:rPr lang="en-US" dirty="0"/>
              <a:t>]  had a Moodle prototype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02903-EA20-16B0-246B-F197FB7525CF}"/>
              </a:ext>
            </a:extLst>
          </p:cNvPr>
          <p:cNvSpPr txBox="1"/>
          <p:nvPr/>
        </p:nvSpPr>
        <p:spPr>
          <a:xfrm>
            <a:off x="6560493" y="5252193"/>
            <a:ext cx="4340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www.youtube.com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watch?v</a:t>
            </a:r>
            <a:r>
              <a:rPr lang="en-US" dirty="0">
                <a:solidFill>
                  <a:srgbClr val="FFFF00"/>
                </a:solidFill>
              </a:rPr>
              <a:t>=akDUM1SXMxE</a:t>
            </a:r>
          </a:p>
        </p:txBody>
      </p:sp>
      <p:pic>
        <p:nvPicPr>
          <p:cNvPr id="8" name="Picture 7" descr="A person in a pink shirt&#10;&#10;Description automatically generated">
            <a:extLst>
              <a:ext uri="{FF2B5EF4-FFF2-40B4-BE49-F238E27FC236}">
                <a16:creationId xmlns:a16="http://schemas.microsoft.com/office/drawing/2014/main" id="{3F09C36C-6FDD-C27A-378D-28FBB36D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242" y="2304288"/>
            <a:ext cx="4500562" cy="26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9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9341-24D9-2E03-6B9C-75680D1B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 / </a:t>
            </a:r>
            <a:r>
              <a:rPr lang="en-US" dirty="0" err="1"/>
              <a:t>Tsugi</a:t>
            </a:r>
            <a:r>
              <a:rPr lang="en-US" dirty="0"/>
              <a:t> - Leading LTI 1.3 Forward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B498D-BF68-C912-EF47-D9499FCEC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LTI Advantage – 16-April-2019</a:t>
            </a:r>
          </a:p>
          <a:p>
            <a:pPr lvl="1"/>
            <a:r>
              <a:rPr lang="en-US" dirty="0"/>
              <a:t>LTI 1.3 Launch</a:t>
            </a:r>
          </a:p>
          <a:p>
            <a:pPr lvl="1"/>
            <a:r>
              <a:rPr lang="en-US" dirty="0"/>
              <a:t>Deep Linking</a:t>
            </a:r>
          </a:p>
          <a:p>
            <a:pPr lvl="1"/>
            <a:r>
              <a:rPr lang="en-US" dirty="0"/>
              <a:t>Names and Roles</a:t>
            </a:r>
          </a:p>
          <a:p>
            <a:pPr lvl="1"/>
            <a:r>
              <a:rPr lang="en-US" dirty="0"/>
              <a:t>Assignments and Grades</a:t>
            </a:r>
          </a:p>
          <a:p>
            <a:r>
              <a:rPr lang="en-US" dirty="0"/>
              <a:t>Blackboard, Sakai-19, Canvas, D2L, and </a:t>
            </a:r>
            <a:r>
              <a:rPr lang="en-US" dirty="0" err="1"/>
              <a:t>Tsugi</a:t>
            </a:r>
            <a:r>
              <a:rPr lang="en-US" dirty="0"/>
              <a:t> Certified Immediately</a:t>
            </a:r>
          </a:p>
          <a:p>
            <a:r>
              <a:rPr lang="en-US" dirty="0"/>
              <a:t>Dynamic Registration – 13-Oct-2020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B11AA7A-6A45-9660-09C3-B007EAF6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32" y="2125115"/>
            <a:ext cx="5335522" cy="35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7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7B96-63BD-3FF3-08D7-29A2102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CEBF1-8407-1645-7AC6-7A149460E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CA927-0316-1B70-3606-AC7755AF04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green and black background with white text&#10;&#10;Description automatically generated">
            <a:extLst>
              <a:ext uri="{FF2B5EF4-FFF2-40B4-BE49-F238E27FC236}">
                <a16:creationId xmlns:a16="http://schemas.microsoft.com/office/drawing/2014/main" id="{A8F542D1-90C3-434D-2DC8-6D072A15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127463"/>
            <a:ext cx="12151759" cy="9085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98DB8-563E-8E51-FDB5-FDF1B8DC1D3C}"/>
              </a:ext>
            </a:extLst>
          </p:cNvPr>
          <p:cNvSpPr txBox="1"/>
          <p:nvPr/>
        </p:nvSpPr>
        <p:spPr>
          <a:xfrm>
            <a:off x="8534147" y="68580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https://</a:t>
            </a:r>
            <a:r>
              <a:rPr lang="en-US" sz="1800" dirty="0" err="1">
                <a:solidFill>
                  <a:srgbClr val="FFFF00"/>
                </a:solidFill>
              </a:rPr>
              <a:t>spongebob.gavinr.com</a:t>
            </a:r>
            <a:r>
              <a:rPr lang="en-US" sz="1800" dirty="0">
                <a:solidFill>
                  <a:srgbClr val="FFFF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6927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451E-B18E-9ECB-AB29-D118F2DB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Sakai-23 LTI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C5060-A954-EC4D-DFFB-6383738A1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LTI 1.3 Is A </a:t>
            </a:r>
            <a:r>
              <a:rPr lang="en-US"/>
              <a:t>great solution</a:t>
            </a:r>
          </a:p>
          <a:p>
            <a:r>
              <a:rPr lang="en-US" dirty="0"/>
              <a:t>Sakai 23 had been evolving since 2005 with many new standards, many draft standards that never were released, and some standards that were released but not adopted.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2D6E5-8E42-2536-A457-AE0BBF0F22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administration UI was  massive and hard to understand</a:t>
            </a:r>
          </a:p>
          <a:p>
            <a:r>
              <a:rPr lang="en-US" dirty="0"/>
              <a:t>It was missing needed instructor features and inconsistent.</a:t>
            </a:r>
          </a:p>
          <a:p>
            <a:r>
              <a:rPr lang="en-US" dirty="0"/>
              <a:t>The UI depended on when a feature was developed and there was no refactor..</a:t>
            </a:r>
          </a:p>
        </p:txBody>
      </p:sp>
    </p:spTree>
    <p:extLst>
      <p:ext uri="{BB962C8B-B14F-4D97-AF65-F5344CB8AC3E}">
        <p14:creationId xmlns:p14="http://schemas.microsoft.com/office/powerpoint/2010/main" val="22686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>
            <a:spLocks noGrp="1"/>
          </p:cNvSpPr>
          <p:nvPr>
            <p:ph type="title"/>
          </p:nvPr>
        </p:nvSpPr>
        <p:spPr>
          <a:xfrm>
            <a:off x="455602" y="2295272"/>
            <a:ext cx="5788152" cy="228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354" name="Google Shape;354;p17"/>
          <p:cNvSpPr txBox="1">
            <a:spLocks noGrp="1"/>
          </p:cNvSpPr>
          <p:nvPr>
            <p:ph type="body" idx="1"/>
          </p:nvPr>
        </p:nvSpPr>
        <p:spPr>
          <a:xfrm>
            <a:off x="6775704" y="990600"/>
            <a:ext cx="4576508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Ancient Pre-LTI History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Ancient LTI history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LTI 1.3 History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Post LTI 1.3 History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LTI and Sakai 25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The Future of Standards and Sakai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355" name="Google Shape;355;p17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9AF9-391C-477C-3AC9-552BD068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Sakai-25 LTI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F6B48-DB20-212E-F08F-E3E91BA6A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 cruft from the admin UI </a:t>
            </a:r>
          </a:p>
          <a:p>
            <a:r>
              <a:rPr lang="en-US" dirty="0"/>
              <a:t>Make the instructor UI simpler and consistent</a:t>
            </a:r>
          </a:p>
          <a:p>
            <a:r>
              <a:rPr lang="en-US" dirty="0"/>
              <a:t>Rename '</a:t>
            </a:r>
            <a:r>
              <a:rPr lang="en-US" dirty="0" err="1"/>
              <a:t>basiclti</a:t>
            </a:r>
            <a:r>
              <a:rPr lang="en-US" dirty="0"/>
              <a:t>' to '</a:t>
            </a:r>
            <a:r>
              <a:rPr lang="en-US" dirty="0" err="1"/>
              <a:t>lti</a:t>
            </a:r>
            <a:r>
              <a:rPr lang="en-US" dirty="0"/>
              <a:t>' in the code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E7A46-B938-499E-D3EB-8532F606A7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Groups Service</a:t>
            </a:r>
          </a:p>
          <a:p>
            <a:r>
              <a:rPr lang="en-US" dirty="0"/>
              <a:t>Introduce "Deploy to Sites"  </a:t>
            </a:r>
          </a:p>
          <a:p>
            <a:pPr lvl="1"/>
            <a:r>
              <a:rPr lang="en-US" dirty="0"/>
              <a:t>The most requested feature for 10 years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Thanks to </a:t>
            </a:r>
            <a:r>
              <a:rPr lang="en-US" dirty="0" err="1">
                <a:sym typeface="Wingdings" pitchFamily="2" charset="2"/>
              </a:rPr>
              <a:t>Zhuo</a:t>
            </a:r>
            <a:r>
              <a:rPr lang="en-US" dirty="0">
                <a:sym typeface="Wingdings" pitchFamily="2" charset="2"/>
              </a:rPr>
              <a:t> Yang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0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1EEC34F-2C99-7C9A-529B-85288F2D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7" y="527015"/>
            <a:ext cx="9025857" cy="58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65D1C-775E-290E-140D-442696D74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5B36-2489-B125-85D0-DB7D0C60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Sakai-25 Standards 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A56AA-C5A7-4E82-9DB5-C0675130A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up with new LTI standards as they are developed and released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C8841-F329-B824-1261-583C3E69CBC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Starting to explore standards far superior content interoperability</a:t>
            </a:r>
          </a:p>
          <a:p>
            <a:pPr lvl="1"/>
            <a:r>
              <a:rPr lang="en-US" dirty="0"/>
              <a:t>Common Cartridge 2.0 ??</a:t>
            </a:r>
          </a:p>
          <a:p>
            <a:r>
              <a:rPr lang="en-US" dirty="0"/>
              <a:t>Question Test Interoperability (QTI) 3.0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Flexibility</a:t>
            </a:r>
          </a:p>
          <a:p>
            <a:pPr lvl="1"/>
            <a:r>
              <a:rPr lang="en-US" dirty="0"/>
              <a:t>Simplicity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"/>
          <p:cNvSpPr txBox="1">
            <a:spLocks noGrp="1"/>
          </p:cNvSpPr>
          <p:nvPr>
            <p:ph type="title"/>
          </p:nvPr>
        </p:nvSpPr>
        <p:spPr>
          <a:xfrm>
            <a:off x="455602" y="831035"/>
            <a:ext cx="11353801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444" name="Google Shape;444;p26"/>
          <p:cNvSpPr txBox="1">
            <a:spLocks noGrp="1"/>
          </p:cNvSpPr>
          <p:nvPr>
            <p:ph type="body" idx="1"/>
          </p:nvPr>
        </p:nvSpPr>
        <p:spPr>
          <a:xfrm>
            <a:off x="914400" y="2971800"/>
            <a:ext cx="4645152" cy="2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Sakai caused the LTI effort to be started in 2004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Sakai standards for almost a decade before "standards became cool"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For 20 years, Sakai was usually the first to implement – often before a standard was released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Sakai and later </a:t>
            </a:r>
            <a:r>
              <a:rPr lang="en-US" dirty="0" err="1"/>
              <a:t>Tsugi</a:t>
            </a:r>
            <a:r>
              <a:rPr lang="en-US" dirty="0"/>
              <a:t> gave the market reference implementations and interoperability test plans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dirty="0"/>
              <a:t>We placed market adoption over our own own competitive position – it was always for the greater good.</a:t>
            </a:r>
            <a:endParaRPr dirty="0"/>
          </a:p>
          <a:p>
            <a:pPr marL="228600" lvl="0" indent="-127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endParaRPr dirty="0"/>
          </a:p>
          <a:p>
            <a:pPr marL="228600" lvl="0" indent="-127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endParaRPr dirty="0"/>
          </a:p>
        </p:txBody>
      </p:sp>
      <p:sp>
        <p:nvSpPr>
          <p:cNvPr id="445" name="Google Shape;445;p26"/>
          <p:cNvSpPr txBox="1">
            <a:spLocks noGrp="1"/>
          </p:cNvSpPr>
          <p:nvPr>
            <p:ph type="body" idx="2"/>
          </p:nvPr>
        </p:nvSpPr>
        <p:spPr>
          <a:xfrm>
            <a:off x="6784848" y="2971800"/>
            <a:ext cx="4645152" cy="280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 dirty="0"/>
              <a:t>By Sakai-23 there was a lot of code and UI Cruft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 dirty="0"/>
              <a:t>Sakai-25 cleaned up code and UI </a:t>
            </a: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 dirty="0"/>
              <a:t>Tool Interoperability is mature, sustainable,  with many organizations contributing</a:t>
            </a: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 dirty="0"/>
              <a:t>It is time for Sakai to positively impact standards for content and assessment interoperability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Arial"/>
              <a:buNone/>
            </a:pPr>
            <a:endParaRPr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455602" y="1197864"/>
            <a:ext cx="11353801" cy="239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 sz="4400"/>
              <a:t>THANK YOU</a:t>
            </a:r>
            <a:endParaRPr/>
          </a:p>
        </p:txBody>
      </p:sp>
      <p:sp>
        <p:nvSpPr>
          <p:cNvPr id="454" name="Google Shape;454;p27"/>
          <p:cNvSpPr txBox="1">
            <a:spLocks noGrp="1"/>
          </p:cNvSpPr>
          <p:nvPr>
            <p:ph type="subTitle" idx="1"/>
          </p:nvPr>
        </p:nvSpPr>
        <p:spPr>
          <a:xfrm>
            <a:off x="457200" y="3694176"/>
            <a:ext cx="11356848" cy="197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chemeClr val="lt2"/>
                </a:solidFill>
              </a:rPr>
              <a:t>Dr. Charles R. Severance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 err="1">
                <a:solidFill>
                  <a:schemeClr val="lt2"/>
                </a:solidFill>
              </a:rPr>
              <a:t>csev@umich.edu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dirty="0" err="1">
                <a:solidFill>
                  <a:schemeClr val="lt2"/>
                </a:solidFill>
              </a:rPr>
              <a:t>www.</a:t>
            </a:r>
            <a:r>
              <a:rPr lang="en-US" sz="1800" err="1">
                <a:solidFill>
                  <a:schemeClr val="lt2"/>
                </a:solidFill>
              </a:rPr>
              <a:t>dr</a:t>
            </a:r>
            <a:r>
              <a:rPr lang="en-US" sz="1800">
                <a:solidFill>
                  <a:schemeClr val="lt2"/>
                </a:solidFill>
              </a:rPr>
              <a:t>-chuck.com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455" name="Google Shape;455;p27"/>
          <p:cNvSpPr txBox="1">
            <a:spLocks noGrp="1"/>
          </p:cNvSpPr>
          <p:nvPr>
            <p:ph type="dt" idx="10"/>
          </p:nvPr>
        </p:nvSpPr>
        <p:spPr>
          <a:xfrm>
            <a:off x="531811" y="6124572"/>
            <a:ext cx="25145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 Nov. 19th </a:t>
            </a: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ftr" idx="11"/>
          </p:nvPr>
        </p:nvSpPr>
        <p:spPr>
          <a:xfrm>
            <a:off x="3808412" y="6106705"/>
            <a:ext cx="4572000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2024 Sakai Virtual Conference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9DEC-45AC-967D-93C3-997BA1E5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 History - Pre IMS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60235-52B7-6C64-866B-A35A75574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1990 – IEEE POSIX 1003.0 - Guide to the POSIX Open System Environment (OSE)</a:t>
            </a:r>
          </a:p>
          <a:p>
            <a:r>
              <a:rPr lang="en-US" dirty="0"/>
              <a:t> 2003 Sakai Mellon Grant - Tool Portability Profile</a:t>
            </a:r>
          </a:p>
        </p:txBody>
      </p:sp>
      <p:pic>
        <p:nvPicPr>
          <p:cNvPr id="6" name="Picture 5" descr="A close-up of a cross&#10;&#10;Description automatically generated">
            <a:extLst>
              <a:ext uri="{FF2B5EF4-FFF2-40B4-BE49-F238E27FC236}">
                <a16:creationId xmlns:a16="http://schemas.microsoft.com/office/drawing/2014/main" id="{AE130E70-4C62-4930-7227-BEC327DB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19" y="2220923"/>
            <a:ext cx="3477060" cy="2650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EC864E-AEA8-4253-6A1D-DEA0B4534529}"/>
              </a:ext>
            </a:extLst>
          </p:cNvPr>
          <p:cNvSpPr txBox="1"/>
          <p:nvPr/>
        </p:nvSpPr>
        <p:spPr>
          <a:xfrm>
            <a:off x="6723446" y="5127559"/>
            <a:ext cx="430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www.youtube.com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watch?v</a:t>
            </a:r>
            <a:r>
              <a:rPr lang="en-US" dirty="0">
                <a:solidFill>
                  <a:srgbClr val="FFFF00"/>
                </a:solidFill>
              </a:rPr>
              <a:t>=31bS6cUHj-U</a:t>
            </a:r>
          </a:p>
        </p:txBody>
      </p:sp>
    </p:spTree>
    <p:extLst>
      <p:ext uri="{BB962C8B-B14F-4D97-AF65-F5344CB8AC3E}">
        <p14:creationId xmlns:p14="http://schemas.microsoft.com/office/powerpoint/2010/main" val="21661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0EBBF-55CA-FCE4-B349-CD1C869DE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A90B-DC20-F9FB-1C8D-515E55FF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Sakai / IMS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52FDF-4EA2-1656-8303-8CAAF6F8A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August 2004 - *the* meeting – WebCT / Blackboard / Sakai</a:t>
            </a:r>
          </a:p>
          <a:p>
            <a:r>
              <a:rPr lang="en-US" dirty="0"/>
              <a:t>IMS Tools Interoperability (TI)</a:t>
            </a:r>
          </a:p>
          <a:p>
            <a:r>
              <a:rPr lang="en-US" dirty="0"/>
              <a:t>June 2005 – Demo Sheffield, UK</a:t>
            </a:r>
          </a:p>
          <a:p>
            <a:r>
              <a:rPr lang="en-US" dirty="0"/>
              <a:t>Nov 2006 – TI 1.0 released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C39B0-3B3D-32F8-E9D1-4825682C6293}"/>
              </a:ext>
            </a:extLst>
          </p:cNvPr>
          <p:cNvSpPr txBox="1"/>
          <p:nvPr/>
        </p:nvSpPr>
        <p:spPr>
          <a:xfrm>
            <a:off x="6723446" y="5127559"/>
            <a:ext cx="430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www.youtube.com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watch?v</a:t>
            </a:r>
            <a:r>
              <a:rPr lang="en-US" dirty="0">
                <a:solidFill>
                  <a:srgbClr val="FFFF00"/>
                </a:solidFill>
              </a:rPr>
              <a:t>=SFH2Ltic9nc</a:t>
            </a:r>
          </a:p>
        </p:txBody>
      </p:sp>
      <p:pic>
        <p:nvPicPr>
          <p:cNvPr id="5" name="Picture 4" descr="A person and person sitting outside&#10;&#10;Description automatically generated">
            <a:extLst>
              <a:ext uri="{FF2B5EF4-FFF2-40B4-BE49-F238E27FC236}">
                <a16:creationId xmlns:a16="http://schemas.microsoft.com/office/drawing/2014/main" id="{989F7768-B7DE-5B54-FABA-E8C614B2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459" y="2220923"/>
            <a:ext cx="3762210" cy="25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8E5B5-C20C-66B5-D6F4-E180767BD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AEF9-3477-F635-5C01-DCB3C11D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Dr. Chuck Sakai Dark Times 1.0…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60C04-2E97-43FC-2B32-5C2894920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resigned as Sakai's Executive Director early in 2007 due to a difference with my  board</a:t>
            </a:r>
          </a:p>
          <a:p>
            <a:r>
              <a:rPr lang="en-US" dirty="0"/>
              <a:t>I became a faculty member at UM School of Information and focused on IMS</a:t>
            </a:r>
          </a:p>
        </p:txBody>
      </p:sp>
      <p:pic>
        <p:nvPicPr>
          <p:cNvPr id="6" name="Picture 5" descr="A person with a tattoo on his arm&#10;&#10;Description automatically generated">
            <a:extLst>
              <a:ext uri="{FF2B5EF4-FFF2-40B4-BE49-F238E27FC236}">
                <a16:creationId xmlns:a16="http://schemas.microsoft.com/office/drawing/2014/main" id="{5C010780-737E-6683-4EAF-32AB9F099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68"/>
          <a:stretch/>
        </p:blipFill>
        <p:spPr>
          <a:xfrm>
            <a:off x="6367281" y="2304288"/>
            <a:ext cx="2071475" cy="298233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 descr="A person with sunglasses and a hat&#10;&#10;Description automatically generated">
            <a:extLst>
              <a:ext uri="{FF2B5EF4-FFF2-40B4-BE49-F238E27FC236}">
                <a16:creationId xmlns:a16="http://schemas.microsoft.com/office/drawing/2014/main" id="{06C0DEA1-0207-4BB0-047B-6DF7477A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30" y="2304288"/>
            <a:ext cx="2034543" cy="298233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D4D6A4-2E9D-B94B-A675-DED6411EFB85}"/>
              </a:ext>
            </a:extLst>
          </p:cNvPr>
          <p:cNvSpPr txBox="1"/>
          <p:nvPr/>
        </p:nvSpPr>
        <p:spPr>
          <a:xfrm>
            <a:off x="7513887" y="5439091"/>
            <a:ext cx="3648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www.dr-chuck.com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sakai</a:t>
            </a:r>
            <a:r>
              <a:rPr lang="en-US" dirty="0">
                <a:solidFill>
                  <a:srgbClr val="FFFF00"/>
                </a:solidFill>
              </a:rPr>
              <a:t>-book/</a:t>
            </a:r>
          </a:p>
        </p:txBody>
      </p:sp>
    </p:spTree>
    <p:extLst>
      <p:ext uri="{BB962C8B-B14F-4D97-AF65-F5344CB8AC3E}">
        <p14:creationId xmlns:p14="http://schemas.microsoft.com/office/powerpoint/2010/main" val="116301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AA20C-7778-0BDC-DD8A-FA27BA73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B9BBC-CB1A-07EC-6030-C0ACB8BE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don't like TI 1.0 – Lets build LTI 1.0!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06D0B-FC88-A2CA-6F1C-FD0BCDC1E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2" y="2304288"/>
            <a:ext cx="3647510" cy="34107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Too Complex Start over!</a:t>
            </a:r>
          </a:p>
          <a:p>
            <a:r>
              <a:rPr lang="en-US" dirty="0"/>
              <a:t>2007 Horizon </a:t>
            </a:r>
            <a:r>
              <a:rPr lang="en-US" dirty="0" err="1"/>
              <a:t>Wimba</a:t>
            </a:r>
            <a:r>
              <a:rPr lang="en-US" dirty="0"/>
              <a:t> had an idea</a:t>
            </a:r>
          </a:p>
          <a:p>
            <a:r>
              <a:rPr lang="en-US" dirty="0"/>
              <a:t>Quickly got complex</a:t>
            </a:r>
          </a:p>
          <a:p>
            <a:r>
              <a:rPr lang="en-US" dirty="0"/>
              <a:t>2008 Pearson had an idea (TPI)</a:t>
            </a:r>
          </a:p>
          <a:p>
            <a:r>
              <a:rPr lang="en-US" dirty="0"/>
              <a:t>Quickly got complex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6632A11-68DF-162D-A3A5-2A4EA2EC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220923"/>
            <a:ext cx="4989659" cy="34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CF26-277A-3592-FD48-6DEC94576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B31A-D1BD-5457-6133-A8514A36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Sakai-led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A4018-366E-BAD2-86D7-21D8163D3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2" y="2304288"/>
            <a:ext cx="3647510" cy="3410712"/>
          </a:xfrm>
        </p:spPr>
        <p:txBody>
          <a:bodyPr>
            <a:normAutofit fontScale="92500"/>
          </a:bodyPr>
          <a:lstStyle/>
          <a:p>
            <a:r>
              <a:rPr lang="en-US" dirty="0"/>
              <a:t>2008 </a:t>
            </a:r>
            <a:r>
              <a:rPr lang="en-US" dirty="0" err="1"/>
              <a:t>SimpleLTI</a:t>
            </a:r>
            <a:r>
              <a:rPr lang="en-US" dirty="0"/>
              <a:t> – Subset of Pearson</a:t>
            </a:r>
          </a:p>
          <a:p>
            <a:r>
              <a:rPr lang="en-US" dirty="0"/>
              <a:t>2009 Evolved into </a:t>
            </a:r>
            <a:r>
              <a:rPr lang="en-US" dirty="0" err="1"/>
              <a:t>BasicLTI</a:t>
            </a:r>
            <a:endParaRPr lang="en-US" dirty="0"/>
          </a:p>
          <a:p>
            <a:r>
              <a:rPr lang="en-US" dirty="0"/>
              <a:t>2010 Published as LTI 1.0</a:t>
            </a:r>
          </a:p>
          <a:p>
            <a:r>
              <a:rPr lang="en-US" dirty="0"/>
              <a:t>No grade </a:t>
            </a:r>
            <a:r>
              <a:rPr lang="en-US" dirty="0" err="1"/>
              <a:t>passback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9229EF-11FE-6779-F569-08B53E5E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960" y="2031736"/>
            <a:ext cx="5509047" cy="38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0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33032-3B3B-283C-B9D3-68AC65759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5F377028-1696-FF97-6C55-3FB385549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09" b="21897"/>
          <a:stretch/>
        </p:blipFill>
        <p:spPr>
          <a:xfrm>
            <a:off x="5514419" y="2057697"/>
            <a:ext cx="6294984" cy="3818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98BD1C-BB99-205D-8734-E51716B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Sakai 2008 – Google Summer of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84F34-3CD7-3ADC-3C54-DA2242474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2" y="2304288"/>
            <a:ext cx="4263514" cy="34107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 wrote up "</a:t>
            </a:r>
            <a:r>
              <a:rPr lang="en-US" dirty="0" err="1"/>
              <a:t>SimpleLTI</a:t>
            </a:r>
            <a:r>
              <a:rPr lang="en-US" dirty="0"/>
              <a:t>" –"Pearson subset"</a:t>
            </a:r>
          </a:p>
          <a:p>
            <a:r>
              <a:rPr lang="en-US" dirty="0"/>
              <a:t>Kati </a:t>
            </a:r>
            <a:r>
              <a:rPr lang="en-US" dirty="0" err="1"/>
              <a:t>Luchini</a:t>
            </a:r>
            <a:r>
              <a:rPr lang="en-US" dirty="0"/>
              <a:t> – McGill - Wrote prototype Sakai LTI Provider</a:t>
            </a:r>
          </a:p>
          <a:p>
            <a:r>
              <a:rPr lang="en-US" dirty="0"/>
              <a:t>Jordi </a:t>
            </a:r>
            <a:r>
              <a:rPr lang="en-US" dirty="0" err="1"/>
              <a:t>Piguillem</a:t>
            </a:r>
            <a:r>
              <a:rPr lang="en-US" dirty="0"/>
              <a:t> </a:t>
            </a:r>
            <a:r>
              <a:rPr lang="en-US" dirty="0" err="1"/>
              <a:t>Poch</a:t>
            </a:r>
            <a:r>
              <a:rPr lang="en-US" dirty="0"/>
              <a:t> / Marc </a:t>
            </a:r>
            <a:r>
              <a:rPr lang="en-US" dirty="0" err="1"/>
              <a:t>Alier</a:t>
            </a:r>
            <a:r>
              <a:rPr lang="en-US" dirty="0"/>
              <a:t> - Barcelona wrote initial LTI module in Moodle</a:t>
            </a:r>
          </a:p>
        </p:txBody>
      </p:sp>
      <p:pic>
        <p:nvPicPr>
          <p:cNvPr id="7" name="Picture 6" descr="A person with red eyes&#10;&#10;Description automatically generated">
            <a:extLst>
              <a:ext uri="{FF2B5EF4-FFF2-40B4-BE49-F238E27FC236}">
                <a16:creationId xmlns:a16="http://schemas.microsoft.com/office/drawing/2014/main" id="{190A61A1-80ED-0257-88C5-5EB74D2C6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25" y="4035571"/>
            <a:ext cx="1329553" cy="1866488"/>
          </a:xfrm>
          <a:prstGeom prst="rect">
            <a:avLst/>
          </a:prstGeom>
        </p:spPr>
      </p:pic>
      <p:pic>
        <p:nvPicPr>
          <p:cNvPr id="11" name="Picture 10" descr="A group of men playing instruments&#10;&#10;Description automatically generated">
            <a:extLst>
              <a:ext uri="{FF2B5EF4-FFF2-40B4-BE49-F238E27FC236}">
                <a16:creationId xmlns:a16="http://schemas.microsoft.com/office/drawing/2014/main" id="{FDFFCB0D-B753-9825-6C71-2122816D4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882"/>
          <a:stretch/>
        </p:blipFill>
        <p:spPr>
          <a:xfrm>
            <a:off x="9686301" y="2057697"/>
            <a:ext cx="2046922" cy="1664648"/>
          </a:xfrm>
          <a:prstGeom prst="rect">
            <a:avLst/>
          </a:prstGeom>
        </p:spPr>
      </p:pic>
      <p:pic>
        <p:nvPicPr>
          <p:cNvPr id="13" name="Picture 12" descr="A group of men sitting at a table with wine glasses&#10;&#10;Description automatically generated">
            <a:extLst>
              <a:ext uri="{FF2B5EF4-FFF2-40B4-BE49-F238E27FC236}">
                <a16:creationId xmlns:a16="http://schemas.microsoft.com/office/drawing/2014/main" id="{69171C57-CAB2-ED86-13E9-B4F5D4C709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52" b="6439"/>
          <a:stretch/>
        </p:blipFill>
        <p:spPr>
          <a:xfrm>
            <a:off x="9211813" y="4009447"/>
            <a:ext cx="2521410" cy="1866488"/>
          </a:xfrm>
          <a:prstGeom prst="rect">
            <a:avLst/>
          </a:prstGeom>
        </p:spPr>
      </p:pic>
      <p:pic>
        <p:nvPicPr>
          <p:cNvPr id="15" name="Picture 14" descr="A logo of a globe with a sun and text&#10;&#10;Description automatically generated">
            <a:extLst>
              <a:ext uri="{FF2B5EF4-FFF2-40B4-BE49-F238E27FC236}">
                <a16:creationId xmlns:a16="http://schemas.microsoft.com/office/drawing/2014/main" id="{E318F6D6-34DE-18DC-F937-EE1FF98DD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092" y="4709772"/>
            <a:ext cx="1087499" cy="10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00A36-3843-53D8-0C59-776D2437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6257-42EC-89A4-68D3-B4472CC1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LTI 1.0 – 17-May 2010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0F493-F3A8-87EF-35D8-6708881FC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7552" y="2304288"/>
            <a:ext cx="4263514" cy="34107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Simple LTI was re-branded "</a:t>
            </a:r>
            <a:r>
              <a:rPr lang="en-US" dirty="0" err="1"/>
              <a:t>BasicLTI</a:t>
            </a:r>
            <a:r>
              <a:rPr lang="en-US" dirty="0"/>
              <a:t>" to hint at future expansion and published</a:t>
            </a:r>
          </a:p>
          <a:p>
            <a:r>
              <a:rPr lang="en-US" dirty="0"/>
              <a:t>It was launch only – no grade pass back</a:t>
            </a:r>
          </a:p>
          <a:p>
            <a:r>
              <a:rPr lang="en-US" dirty="0"/>
              <a:t>I was a consultant for IMS promoting Sakai</a:t>
            </a:r>
          </a:p>
        </p:txBody>
      </p:sp>
      <p:pic>
        <p:nvPicPr>
          <p:cNvPr id="6" name="Picture 5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A0FF27F8-2FF4-27BB-777B-F52AE206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304288"/>
            <a:ext cx="5054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VC24">
  <a:themeElements>
    <a:clrScheme name="Custom 412">
      <a:dk1>
        <a:srgbClr val="000000"/>
      </a:dk1>
      <a:lt1>
        <a:srgbClr val="FFFFFF"/>
      </a:lt1>
      <a:dk2>
        <a:srgbClr val="003A52"/>
      </a:dk2>
      <a:lt2>
        <a:srgbClr val="F4997C"/>
      </a:lt2>
      <a:accent1>
        <a:srgbClr val="99CB38"/>
      </a:accent1>
      <a:accent2>
        <a:srgbClr val="F4997C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F4997C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955</Words>
  <Application>Microsoft Macintosh PowerPoint</Application>
  <PresentationFormat>Custom</PresentationFormat>
  <Paragraphs>135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Century Gothic</vt:lpstr>
      <vt:lpstr>Wingdings</vt:lpstr>
      <vt:lpstr>Arial</vt:lpstr>
      <vt:lpstr>SVC24</vt:lpstr>
      <vt:lpstr>Learning Tools Interoperability in Sakai-25</vt:lpstr>
      <vt:lpstr>AGENDA</vt:lpstr>
      <vt:lpstr>Sakai History - Pre IMS </vt:lpstr>
      <vt:lpstr>Early Sakai / IMS History</vt:lpstr>
      <vt:lpstr>Dr. Chuck Sakai Dark Times 1.0…</vt:lpstr>
      <vt:lpstr>We don't like TI 1.0 – Lets build LTI 1.0!</vt:lpstr>
      <vt:lpstr>Sakai-led experiments</vt:lpstr>
      <vt:lpstr>Sakai 2008 – Google Summer of Code</vt:lpstr>
      <vt:lpstr>LTI 1.0 – 17-May 2010</vt:lpstr>
      <vt:lpstr>LTI 1.1 – Returning Grades</vt:lpstr>
      <vt:lpstr>Chuck as Part Time IMS Consultant</vt:lpstr>
      <vt:lpstr>LTI 2.0 / Chuck Working for Blackboard</vt:lpstr>
      <vt:lpstr>LTI 2.0 #FailToAdopt</vt:lpstr>
      <vt:lpstr>The Dr. Chuck Dark Ages 2.0…</vt:lpstr>
      <vt:lpstr>LTI 1.3: We Need a Better LTI 1.1</vt:lpstr>
      <vt:lpstr>LTI 1.3 Reaches Critical Mass…</vt:lpstr>
      <vt:lpstr>Sakai / Tsugi - Leading LTI 1.3 Forward</vt:lpstr>
      <vt:lpstr>PowerPoint Presentation</vt:lpstr>
      <vt:lpstr>Sakai-23 LTI</vt:lpstr>
      <vt:lpstr>Sakai-25 LTI</vt:lpstr>
      <vt:lpstr>PowerPoint Presentation</vt:lpstr>
      <vt:lpstr>Post Sakai-25 Standards Roadmap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Severance, Charles</cp:lastModifiedBy>
  <cp:revision>21</cp:revision>
  <dcterms:modified xsi:type="dcterms:W3CDTF">2024-11-19T16:57:52Z</dcterms:modified>
</cp:coreProperties>
</file>